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334" r:id="rId3"/>
    <p:sldId id="335" r:id="rId4"/>
    <p:sldId id="336" r:id="rId5"/>
    <p:sldId id="337" r:id="rId6"/>
    <p:sldId id="339" r:id="rId7"/>
    <p:sldId id="340" r:id="rId8"/>
    <p:sldId id="341" r:id="rId9"/>
    <p:sldId id="342" r:id="rId10"/>
    <p:sldId id="347" r:id="rId11"/>
    <p:sldId id="344" r:id="rId12"/>
    <p:sldId id="349" r:id="rId13"/>
    <p:sldId id="346" r:id="rId14"/>
    <p:sldId id="348" r:id="rId15"/>
    <p:sldId id="34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57"/>
    <p:restoredTop sz="96262"/>
  </p:normalViewPr>
  <p:slideViewPr>
    <p:cSldViewPr snapToGrid="0">
      <p:cViewPr varScale="1">
        <p:scale>
          <a:sx n="73" d="100"/>
          <a:sy n="73" d="100"/>
        </p:scale>
        <p:origin x="216" y="1320"/>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8/7/25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8/7/25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8/7/25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p:txBody>
          <a:bodyPr/>
          <a:lstStyle/>
          <a:p>
            <a:r>
              <a:rPr lang="en-US" dirty="0"/>
              <a:t>Slide Rule</a:t>
            </a:r>
          </a:p>
        </p:txBody>
      </p:sp>
      <p:pic>
        <p:nvPicPr>
          <p:cNvPr id="5" name="Content Placeholder 4" descr="A person sitting at a desk&#10;&#10;AI-generated content may be incorrect.">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a:stretch>
            <a:fillRect/>
          </a:stretch>
        </p:blipFill>
        <p:spPr>
          <a:xfrm>
            <a:off x="5892136" y="508262"/>
            <a:ext cx="5461664" cy="3070226"/>
          </a:xfrm>
        </p:spPr>
      </p:pic>
      <p:pic>
        <p:nvPicPr>
          <p:cNvPr id="7" name="Picture 6" descr="A screenshot of a music score&#10;&#10;AI-generated content may be incorrect.">
            <a:extLst>
              <a:ext uri="{FF2B5EF4-FFF2-40B4-BE49-F238E27FC236}">
                <a16:creationId xmlns:a16="http://schemas.microsoft.com/office/drawing/2014/main" id="{5DDEB6CD-BDF0-AE38-1D2C-CE2DEC26A3CB}"/>
              </a:ext>
            </a:extLst>
          </p:cNvPr>
          <p:cNvPicPr>
            <a:picLocks noChangeAspect="1"/>
          </p:cNvPicPr>
          <p:nvPr/>
        </p:nvPicPr>
        <p:blipFill>
          <a:blip r:embed="rId3"/>
          <a:stretch>
            <a:fillRect/>
          </a:stretch>
        </p:blipFill>
        <p:spPr>
          <a:xfrm>
            <a:off x="2750752" y="4719956"/>
            <a:ext cx="7772400" cy="1961396"/>
          </a:xfrm>
          <a:prstGeom prst="rect">
            <a:avLst/>
          </a:prstGeom>
        </p:spPr>
      </p:pic>
      <p:pic>
        <p:nvPicPr>
          <p:cNvPr id="9" name="Picture 8" descr="A close-up of a slide rule&#10;&#10;AI-generated content may be incorrect.">
            <a:extLst>
              <a:ext uri="{FF2B5EF4-FFF2-40B4-BE49-F238E27FC236}">
                <a16:creationId xmlns:a16="http://schemas.microsoft.com/office/drawing/2014/main" id="{214C9748-EEBD-5EE7-E052-B2C8C92D3DBA}"/>
              </a:ext>
            </a:extLst>
          </p:cNvPr>
          <p:cNvPicPr>
            <a:picLocks noChangeAspect="1"/>
          </p:cNvPicPr>
          <p:nvPr/>
        </p:nvPicPr>
        <p:blipFill>
          <a:blip r:embed="rId4"/>
          <a:stretch>
            <a:fillRect/>
          </a:stretch>
        </p:blipFill>
        <p:spPr>
          <a:xfrm>
            <a:off x="704336" y="17295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40594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5797763" y="3623124"/>
            <a:ext cx="3048848" cy="307777"/>
          </a:xfrm>
          <a:prstGeom prst="rect">
            <a:avLst/>
          </a:prstGeom>
          <a:noFill/>
        </p:spPr>
        <p:txBody>
          <a:bodyPr wrap="none" rtlCol="0">
            <a:spAutoFit/>
          </a:bodyPr>
          <a:lstStyle/>
          <a:p>
            <a:r>
              <a:rPr lang="en-US" sz="1400" dirty="0"/>
              <a:t>Screen shot from Hidden Figures movie</a:t>
            </a:r>
          </a:p>
        </p:txBody>
      </p:sp>
    </p:spTree>
    <p:extLst>
      <p:ext uri="{BB962C8B-B14F-4D97-AF65-F5344CB8AC3E}">
        <p14:creationId xmlns:p14="http://schemas.microsoft.com/office/powerpoint/2010/main" val="85430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E4D51BE9-4989-F7D4-B551-0F012C62F74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a:extLst>
              <a:ext uri="{FF2B5EF4-FFF2-40B4-BE49-F238E27FC236}">
                <a16:creationId xmlns:a16="http://schemas.microsoft.com/office/drawing/2014/main" id="{776E5769-523F-0CF1-0FC4-C1C666F07BD4}"/>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a:t>
            </a:r>
            <a:r>
              <a:rPr lang="en-US" dirty="0" err="1"/>
              <a:t>Trigonomerty</a:t>
            </a:r>
            <a:r>
              <a:rPr lang="en-US" dirty="0"/>
              <a:t>?</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graph chart with a yellow arrow&#10;&#10;AI-generated content may be incorrect.">
            <a:extLst>
              <a:ext uri="{FF2B5EF4-FFF2-40B4-BE49-F238E27FC236}">
                <a16:creationId xmlns:a16="http://schemas.microsoft.com/office/drawing/2014/main" id="{E5301207-409C-0A33-70A5-F9D64992CF3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circular graph with a yellow triangle&#10;&#10;AI-generated content may be incorrect.">
            <a:extLst>
              <a:ext uri="{FF2B5EF4-FFF2-40B4-BE49-F238E27FC236}">
                <a16:creationId xmlns:a16="http://schemas.microsoft.com/office/drawing/2014/main" id="{F6BCD278-8E13-1E62-570D-07FF3744FFF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Digital physical devices</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 – it sounds a bit like clicking</a:t>
            </a:r>
          </a:p>
          <a:p>
            <a:endParaRPr lang="en-US" dirty="0"/>
          </a:p>
        </p:txBody>
      </p:sp>
    </p:spTree>
    <p:extLst>
      <p:ext uri="{BB962C8B-B14F-4D97-AF65-F5344CB8AC3E}">
        <p14:creationId xmlns:p14="http://schemas.microsoft.com/office/powerpoint/2010/main" val="159216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85000" lnSpcReduction="20000"/>
          </a:bodyPr>
          <a:lstStyle/>
          <a:p>
            <a:r>
              <a:rPr lang="en-US" dirty="0"/>
              <a:t>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Abacus / Adders / Multipliers </a:t>
            </a:r>
          </a:p>
          <a:p>
            <a:r>
              <a:rPr lang="en-US" dirty="0"/>
              <a:t>Iteration</a:t>
            </a:r>
          </a:p>
          <a:p>
            <a:pPr lvl="1"/>
            <a:r>
              <a:rPr lang="en-US" dirty="0"/>
              <a:t>"Human Computers" / Babbage Difference Engine</a:t>
            </a:r>
          </a:p>
          <a:p>
            <a:r>
              <a:rPr lang="en-US" dirty="0"/>
              <a:t>Books with Tables - CRC</a:t>
            </a:r>
          </a:p>
          <a:p>
            <a:r>
              <a:rPr lang="en-US" dirty="0"/>
              <a:t>Electromechanical Computers</a:t>
            </a:r>
          </a:p>
          <a:p>
            <a:pPr lvl="1"/>
            <a:r>
              <a:rPr lang="en-US" dirty="0"/>
              <a:t>Bomba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eelchair swinging a bat&#10;&#10;AI-generated content may be incorrect.">
            <a:extLst>
              <a:ext uri="{FF2B5EF4-FFF2-40B4-BE49-F238E27FC236}">
                <a16:creationId xmlns:a16="http://schemas.microsoft.com/office/drawing/2014/main" id="{33F5DBD8-3246-C91F-EB2A-6E3035533277}"/>
              </a:ext>
            </a:extLst>
          </p:cNvPr>
          <p:cNvPicPr>
            <a:picLocks noChangeAspect="1"/>
          </p:cNvPicPr>
          <p:nvPr/>
        </p:nvPicPr>
        <p:blipFill>
          <a:blip r:embed="rId2"/>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(and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bridge over water with a sunset&#10;&#10;AI-generated content may be incorrect.">
            <a:extLst>
              <a:ext uri="{FF2B5EF4-FFF2-40B4-BE49-F238E27FC236}">
                <a16:creationId xmlns:a16="http://schemas.microsoft.com/office/drawing/2014/main" id="{5F46509B-C571-AF73-187F-CA91C839A80F}"/>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6FB519-52D9-44A8-B0F5-07F67CB73247}"/>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FED141D7-C2D7-6E11-DDD0-92B30FCF5B50}"/>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lstStyle/>
          <a:p>
            <a:r>
              <a:rPr lang="en-US" dirty="0"/>
              <a:t>AI: Ancient artifacts to measure the Sun around the world</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a:stretch>
            <a:fillRect/>
          </a:stretch>
        </p:blipFill>
        <p:spPr>
          <a:xfrm>
            <a:off x="10437666" y="2774915"/>
            <a:ext cx="1225062" cy="1837593"/>
          </a:xfrm>
          <a:prstGeom prst="rect">
            <a:avLst/>
          </a:prstGeom>
        </p:spPr>
      </p:pic>
      <p:pic>
        <p:nvPicPr>
          <p:cNvPr id="7" name="Picture 6" descr="A picture out of the front of Dr. Chuck’s car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lnSpcReduction="10000"/>
          </a:bodyPr>
          <a:lstStyle/>
          <a:p>
            <a:r>
              <a:rPr lang="en-US" dirty="0"/>
              <a:t>Oldest known analogue computer</a:t>
            </a:r>
          </a:p>
          <a:p>
            <a:r>
              <a:rPr lang="en-US" dirty="0"/>
              <a:t>Uses gears to model the known solar system</a:t>
            </a:r>
          </a:p>
          <a:p>
            <a:pPr lvl="1"/>
            <a:r>
              <a:rPr lang="en-US" dirty="0"/>
              <a:t>Sun, Moon, Earth, Mercury, Venue, Mars, Jupiter, Saturn</a:t>
            </a:r>
          </a:p>
          <a:p>
            <a:pPr lvl="1"/>
            <a:r>
              <a:rPr lang="en-US" dirty="0"/>
              <a:t>Models more complex Sun-Moon-Earth 19, 76 and 223 year cycles </a:t>
            </a:r>
          </a:p>
          <a:p>
            <a:r>
              <a:rPr lang="en-US" dirty="0"/>
              <a:t>Indiana Jones and the Dial of Destiny</a:t>
            </a:r>
          </a:p>
          <a:p>
            <a:r>
              <a:rPr lang="en-US" dirty="0"/>
              <a:t>You can buy one on Amazon</a:t>
            </a:r>
          </a:p>
          <a:p>
            <a:r>
              <a:rPr lang="en-US" dirty="0"/>
              <a:t>AI: </a:t>
            </a:r>
            <a:r>
              <a:rPr lang="en-US" dirty="0" err="1"/>
              <a:t>Antikithera</a:t>
            </a:r>
            <a:r>
              <a:rPr lang="en-US" dirty="0"/>
              <a:t> like mechanisms in cultures around the world</a:t>
            </a:r>
          </a:p>
          <a:p>
            <a:endParaRPr lang="en-US" dirty="0"/>
          </a:p>
        </p:txBody>
      </p:sp>
      <p:pic>
        <p:nvPicPr>
          <p:cNvPr id="5" name="Picture 4" descr="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a:extLst>
              <a:ext uri="{FF2B5EF4-FFF2-40B4-BE49-F238E27FC236}">
                <a16:creationId xmlns:a16="http://schemas.microsoft.com/office/drawing/2014/main" id="{B766EB97-9B40-AAA6-C866-5AD49FF5C606}"/>
              </a:ext>
            </a:extLst>
          </p:cNvPr>
          <p:cNvPicPr>
            <a:picLocks noChangeAspect="1"/>
          </p:cNvPicPr>
          <p:nvPr/>
        </p:nvPicPr>
        <p:blipFill>
          <a:blip r:embed="rId4"/>
          <a:stretch>
            <a:fillRect/>
          </a:stretch>
        </p:blipFill>
        <p:spPr>
          <a:xfrm>
            <a:off x="7365783" y="4313277"/>
            <a:ext cx="1854504" cy="1652727"/>
          </a:xfrm>
          <a:prstGeom prst="rect">
            <a:avLst/>
          </a:prstGeom>
        </p:spPr>
      </p:pic>
      <p:pic>
        <p:nvPicPr>
          <p:cNvPr id="11" name="Picture 10" descr="Indiana Jones and the Dial of Destiny theatrical poster - Copyright Disnet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r>
              <a:rPr lang="en-US" dirty="0"/>
              <a:t>E6B wind calculator for airplane pilots that uses a circular calculator to do trigonometry and Pythagorean theorem computations</a:t>
            </a:r>
          </a:p>
        </p:txBody>
      </p:sp>
    </p:spTree>
    <p:extLst>
      <p:ext uri="{BB962C8B-B14F-4D97-AF65-F5344CB8AC3E}">
        <p14:creationId xmlns:p14="http://schemas.microsoft.com/office/powerpoint/2010/main" val="4100754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TotalTime>
  <Words>926</Words>
  <Application>Microsoft Macintosh PowerPoint</Application>
  <PresentationFormat>Widescreen</PresentationFormat>
  <Paragraphs>126</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Courier New</vt:lpstr>
      <vt:lpstr>Office Theme</vt:lpstr>
      <vt:lpstr>Origins of Data, Computing Lines, Curves, and Numbers</vt:lpstr>
      <vt:lpstr>Outline </vt:lpstr>
      <vt:lpstr>PowerPoint Presentation</vt:lpstr>
      <vt:lpstr>Astronomy – Star Gazing</vt:lpstr>
      <vt:lpstr>Stone Henge – 4500 Years Ago</vt:lpstr>
      <vt:lpstr>Stonehenge: Sunrise and sunset tracking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Trigonomerty?</vt:lpstr>
      <vt:lpstr>Digital physical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53</cp:revision>
  <dcterms:created xsi:type="dcterms:W3CDTF">2023-02-25T13:30:24Z</dcterms:created>
  <dcterms:modified xsi:type="dcterms:W3CDTF">2025-08-07T04:32:44Z</dcterms:modified>
</cp:coreProperties>
</file>